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83" r:id="rId2"/>
    <p:sldId id="284" r:id="rId3"/>
    <p:sldId id="262" r:id="rId4"/>
    <p:sldId id="264" r:id="rId5"/>
    <p:sldId id="282" r:id="rId6"/>
    <p:sldId id="292" r:id="rId7"/>
    <p:sldId id="293" r:id="rId8"/>
    <p:sldId id="272" r:id="rId9"/>
    <p:sldId id="271" r:id="rId10"/>
    <p:sldId id="27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  <a:srgbClr val="FFFF00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06" autoAdjust="0"/>
    <p:restoredTop sz="98820" autoAdjust="0"/>
  </p:normalViewPr>
  <p:slideViewPr>
    <p:cSldViewPr>
      <p:cViewPr varScale="1">
        <p:scale>
          <a:sx n="104" d="100"/>
          <a:sy n="104" d="100"/>
        </p:scale>
        <p:origin x="890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A49B2C-5584-4C53-817A-39F0EDD24D7B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2A5E79-6529-4AB5-A2A4-DC2DF1EFC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77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</a:t>
            </a:r>
            <a:r>
              <a:rPr lang="en-US" baseline="0" dirty="0" smtClean="0"/>
              <a:t>-services categorized.  Read and write spatial data.</a:t>
            </a:r>
          </a:p>
          <a:p>
            <a:r>
              <a:rPr lang="en-US" baseline="0" dirty="0" smtClean="0"/>
              <a:t>Neuroscience ontology--to represent structures and their relationships. E.g., synapses, segments, neurons.</a:t>
            </a:r>
          </a:p>
          <a:p>
            <a:r>
              <a:rPr lang="en-US" baseline="0" dirty="0" smtClean="0"/>
              <a:t>All volumetric and spatial queries build on this </a:t>
            </a:r>
            <a:r>
              <a:rPr lang="en-US" baseline="0" dirty="0" err="1" smtClean="0"/>
              <a:t>capabaility</a:t>
            </a:r>
            <a:endParaRPr lang="en-US" baseline="0" dirty="0" smtClean="0"/>
          </a:p>
          <a:p>
            <a:r>
              <a:rPr lang="en-US" baseline="0" dirty="0" smtClean="0"/>
              <a:t>Designed for computer vision, not biology.   Is extensible.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5E79-6529-4AB5-A2A4-DC2DF1EFC1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94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5E79-6529-4AB5-A2A4-DC2DF1EFC1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5083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</a:t>
            </a:r>
            <a:r>
              <a:rPr lang="en-US" baseline="0" dirty="0" smtClean="0"/>
              <a:t>-services categorized.  Read and write spatial data.</a:t>
            </a:r>
          </a:p>
          <a:p>
            <a:r>
              <a:rPr lang="en-US" baseline="0" dirty="0" smtClean="0"/>
              <a:t>Neuroscience ontology--to represent structures and their relationships. E.g., synapses, segments, neurons.</a:t>
            </a:r>
          </a:p>
          <a:p>
            <a:r>
              <a:rPr lang="en-US" baseline="0" dirty="0" smtClean="0"/>
              <a:t>All volumetric and spatial queries build on this </a:t>
            </a:r>
            <a:r>
              <a:rPr lang="en-US" baseline="0" dirty="0" err="1" smtClean="0"/>
              <a:t>capabaility</a:t>
            </a:r>
            <a:endParaRPr lang="en-US" baseline="0" dirty="0" smtClean="0"/>
          </a:p>
          <a:p>
            <a:r>
              <a:rPr lang="en-US" baseline="0" dirty="0" smtClean="0"/>
              <a:t>Designed for computer vision, not biology.   Is extensible.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5E79-6529-4AB5-A2A4-DC2DF1EFC1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32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</a:t>
            </a:r>
            <a:r>
              <a:rPr lang="en-US" baseline="0" dirty="0" smtClean="0"/>
              <a:t>-services categorized.  Read and write spatial data.</a:t>
            </a:r>
          </a:p>
          <a:p>
            <a:r>
              <a:rPr lang="en-US" baseline="0" dirty="0" smtClean="0"/>
              <a:t>Neuroscience ontology--to represent structures and their relationships. E.g., synapses, segments, neurons.</a:t>
            </a:r>
          </a:p>
          <a:p>
            <a:r>
              <a:rPr lang="en-US" baseline="0" dirty="0" smtClean="0"/>
              <a:t>All volumetric and spatial queries build on this </a:t>
            </a:r>
            <a:r>
              <a:rPr lang="en-US" baseline="0" dirty="0" err="1" smtClean="0"/>
              <a:t>capabaility</a:t>
            </a:r>
            <a:endParaRPr lang="en-US" baseline="0" dirty="0" smtClean="0"/>
          </a:p>
          <a:p>
            <a:r>
              <a:rPr lang="en-US" baseline="0" dirty="0" smtClean="0"/>
              <a:t>Designed for computer vision, not biology.   Is extensible.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5E79-6529-4AB5-A2A4-DC2DF1EFC1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19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</a:t>
            </a:r>
            <a:r>
              <a:rPr lang="en-US" baseline="0" dirty="0" smtClean="0"/>
              <a:t>-services categorized.  Read and write spatial data.</a:t>
            </a:r>
          </a:p>
          <a:p>
            <a:r>
              <a:rPr lang="en-US" baseline="0" dirty="0" smtClean="0"/>
              <a:t>Neuroscience ontology--to represent structures and their relationships. E.g., synapses, segments, neurons.</a:t>
            </a:r>
          </a:p>
          <a:p>
            <a:r>
              <a:rPr lang="en-US" baseline="0" dirty="0" smtClean="0"/>
              <a:t>All volumetric and spatial queries build on this </a:t>
            </a:r>
            <a:r>
              <a:rPr lang="en-US" baseline="0" dirty="0" err="1" smtClean="0"/>
              <a:t>capabaility</a:t>
            </a:r>
            <a:endParaRPr lang="en-US" baseline="0" dirty="0" smtClean="0"/>
          </a:p>
          <a:p>
            <a:r>
              <a:rPr lang="en-US" baseline="0" dirty="0" smtClean="0"/>
              <a:t>Designed for computer vision, not biology.   Is extensible.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2A5E79-6529-4AB5-A2A4-DC2DF1EFC1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19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16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98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022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992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07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47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491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93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74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80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E2136-0E12-4BEC-A935-33C74CA951AF}" type="datetimeFigureOut">
              <a:rPr lang="en-US" smtClean="0"/>
              <a:t>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B6A52-238D-4966-821D-E8D66B203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792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openconnetome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gif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892175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DARPA SIMPLEX Report</a:t>
            </a:r>
            <a:br>
              <a:rPr lang="en-US" b="1" dirty="0" smtClean="0">
                <a:solidFill>
                  <a:schemeClr val="tx2"/>
                </a:solidFill>
              </a:rPr>
            </a:br>
            <a:r>
              <a:rPr lang="en-US" b="1" dirty="0" smtClean="0">
                <a:solidFill>
                  <a:schemeClr val="tx2"/>
                </a:solidFill>
              </a:rPr>
              <a:t>Spatial Data: Management, Analysis, and Visualization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9700" y="3124200"/>
            <a:ext cx="6400800" cy="17526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PI: Joshua Vogelstein</a:t>
            </a:r>
          </a:p>
          <a:p>
            <a:r>
              <a:rPr lang="en-US" dirty="0"/>
              <a:t>N66001-15-C-4041</a:t>
            </a:r>
          </a:p>
          <a:p>
            <a:r>
              <a:rPr lang="en-US" dirty="0" smtClean="0"/>
              <a:t>Presented by: Randal Burns (co-PI), Alex Baden, </a:t>
            </a:r>
            <a:r>
              <a:rPr lang="en-US" dirty="0" err="1" smtClean="0"/>
              <a:t>Kunal</a:t>
            </a:r>
            <a:r>
              <a:rPr lang="en-US" dirty="0" smtClean="0"/>
              <a:t> </a:t>
            </a:r>
            <a:r>
              <a:rPr lang="en-US" dirty="0" err="1" smtClean="0"/>
              <a:t>Lillaney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73436"/>
            <a:ext cx="9220200" cy="1184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820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743200"/>
            <a:ext cx="8229600" cy="3810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(2) Share your data online with a Permanent Identifier</a:t>
            </a:r>
          </a:p>
          <a:p>
            <a:pPr lvl="1"/>
            <a:r>
              <a:rPr lang="en-US" sz="2000" dirty="0" smtClean="0"/>
              <a:t>We are a Nature Data repository, we provide DOIs for code and data</a:t>
            </a:r>
          </a:p>
          <a:p>
            <a:pPr marL="0" indent="0">
              <a:buNone/>
            </a:pPr>
            <a:r>
              <a:rPr lang="en-US" sz="2400" b="1" dirty="0" smtClean="0"/>
              <a:t>(3) Conduct science with a particular level of reuse in mind</a:t>
            </a:r>
          </a:p>
          <a:p>
            <a:pPr marL="0" indent="0">
              <a:buNone/>
            </a:pPr>
            <a:r>
              <a:rPr lang="en-US" sz="2400" b="1" dirty="0" smtClean="0"/>
              <a:t>(4) Publish </a:t>
            </a:r>
            <a:r>
              <a:rPr lang="en-US" sz="2400" b="1" dirty="0"/>
              <a:t>Workflow as </a:t>
            </a:r>
            <a:r>
              <a:rPr lang="en-US" sz="2400" b="1" dirty="0" smtClean="0"/>
              <a:t>Context</a:t>
            </a:r>
            <a:endParaRPr lang="en-US" sz="2400" b="1" dirty="0"/>
          </a:p>
          <a:p>
            <a:pPr lvl="1"/>
            <a:r>
              <a:rPr lang="en-US" sz="2000" dirty="0" smtClean="0"/>
              <a:t>Publish workflows/pipelines with data</a:t>
            </a:r>
            <a:endParaRPr lang="en-US" sz="2400" b="1" dirty="0"/>
          </a:p>
          <a:p>
            <a:pPr marL="0" indent="0">
              <a:buNone/>
            </a:pPr>
            <a:r>
              <a:rPr lang="en-US" sz="2400" b="1" dirty="0" smtClean="0"/>
              <a:t>(6) </a:t>
            </a:r>
            <a:r>
              <a:rPr lang="en-US" sz="2400" b="1" dirty="0"/>
              <a:t>Publish </a:t>
            </a:r>
            <a:r>
              <a:rPr lang="en-US" sz="2400" b="1" dirty="0" smtClean="0"/>
              <a:t>your code, even the small bits</a:t>
            </a:r>
            <a:endParaRPr lang="en-US" sz="2400" b="1" dirty="0"/>
          </a:p>
          <a:p>
            <a:pPr lvl="1"/>
            <a:r>
              <a:rPr lang="en-US" sz="2000" dirty="0" smtClean="0">
                <a:hlinkClick r:id="rId3"/>
              </a:rPr>
              <a:t>http://github.com/neurodata/</a:t>
            </a:r>
            <a:endParaRPr lang="en-US" sz="2000" dirty="0" smtClean="0"/>
          </a:p>
          <a:p>
            <a:pPr marL="0" indent="0">
              <a:buNone/>
            </a:pPr>
            <a:r>
              <a:rPr lang="en-US" sz="2400" b="1" dirty="0" smtClean="0"/>
              <a:t>(7) State how you want to get credit</a:t>
            </a:r>
            <a:endParaRPr lang="en-US" sz="2400" b="1" dirty="0"/>
          </a:p>
          <a:p>
            <a:pPr lvl="1"/>
            <a:r>
              <a:rPr lang="en-US" sz="2000" dirty="0" smtClean="0"/>
              <a:t>ODC-By: Attribution with unrestricted reuse, but credit to data creators, original publication and neurodata.io</a:t>
            </a:r>
            <a:endParaRPr lang="en-US" sz="2400" dirty="0"/>
          </a:p>
          <a:p>
            <a:pPr lvl="1"/>
            <a:endParaRPr lang="en-US" sz="2400" dirty="0" smtClean="0"/>
          </a:p>
          <a:p>
            <a:pPr lvl="1"/>
            <a:endParaRPr lang="en-US" sz="2400" b="1" dirty="0"/>
          </a:p>
          <a:p>
            <a:pPr marL="0" indent="0">
              <a:buNone/>
            </a:pPr>
            <a:endParaRPr lang="en-US" sz="2200" dirty="0" smtClean="0"/>
          </a:p>
          <a:p>
            <a:pPr marL="457200" lvl="1" indent="0">
              <a:buNone/>
            </a:pP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28600"/>
            <a:ext cx="7772400" cy="224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7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609600" y="16764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/>
              <a:t>Evolution from:</a:t>
            </a:r>
          </a:p>
          <a:p>
            <a:pPr lvl="1"/>
            <a:r>
              <a:rPr lang="en-US" sz="2400" b="1" dirty="0" smtClean="0"/>
              <a:t>The </a:t>
            </a:r>
            <a:r>
              <a:rPr lang="en-US" sz="2400" b="1" dirty="0" err="1" smtClean="0"/>
              <a:t>OpenConnectome</a:t>
            </a:r>
            <a:r>
              <a:rPr lang="en-US" sz="2400" b="1" dirty="0" smtClean="0"/>
              <a:t> Project</a:t>
            </a:r>
          </a:p>
          <a:p>
            <a:pPr lvl="1"/>
            <a:r>
              <a:rPr lang="en-US" sz="2400" b="1" dirty="0" smtClean="0"/>
              <a:t>The Sloan Digital Sky Survey</a:t>
            </a:r>
          </a:p>
          <a:p>
            <a:r>
              <a:rPr lang="en-US" sz="2800" b="1" dirty="0" smtClean="0"/>
              <a:t>New Capabilities</a:t>
            </a:r>
          </a:p>
          <a:p>
            <a:pPr lvl="1"/>
            <a:r>
              <a:rPr lang="en-US" sz="2400" b="1" dirty="0" smtClean="0"/>
              <a:t>Enhanced data models (histology, time-series, tensors)</a:t>
            </a:r>
          </a:p>
          <a:p>
            <a:pPr lvl="1"/>
            <a:r>
              <a:rPr lang="en-US" sz="2400" b="1" dirty="0" smtClean="0"/>
              <a:t>Cloud data support</a:t>
            </a:r>
          </a:p>
          <a:p>
            <a:pPr lvl="1"/>
            <a:r>
              <a:rPr lang="en-US" sz="2400" b="1" dirty="0" smtClean="0"/>
              <a:t>Visualization software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00" y="0"/>
            <a:ext cx="9591411" cy="123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59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 txBox="1">
            <a:spLocks/>
          </p:cNvSpPr>
          <p:nvPr/>
        </p:nvSpPr>
        <p:spPr>
          <a:xfrm>
            <a:off x="432486" y="4114800"/>
            <a:ext cx="8572500" cy="17526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 smtClean="0">
                <a:solidFill>
                  <a:srgbClr val="DDB100"/>
                </a:solidFill>
              </a:rPr>
              <a:t>Open-science, </a:t>
            </a:r>
            <a:r>
              <a:rPr lang="en-US" sz="2800" b="1" dirty="0">
                <a:solidFill>
                  <a:srgbClr val="DDB100"/>
                </a:solidFill>
              </a:rPr>
              <a:t>d</a:t>
            </a:r>
            <a:r>
              <a:rPr lang="en-US" sz="2800" b="1" dirty="0" smtClean="0">
                <a:solidFill>
                  <a:srgbClr val="DDB100"/>
                </a:solidFill>
              </a:rPr>
              <a:t>ata-intensive analysis of the brain</a:t>
            </a:r>
          </a:p>
          <a:p>
            <a:r>
              <a:rPr lang="en-US" sz="2800" b="1" dirty="0" err="1" smtClean="0">
                <a:solidFill>
                  <a:srgbClr val="DDB100"/>
                </a:solidFill>
              </a:rPr>
              <a:t>Peta</a:t>
            </a:r>
            <a:r>
              <a:rPr lang="en-US" sz="2800" b="1" dirty="0" smtClean="0">
                <a:solidFill>
                  <a:srgbClr val="DDB100"/>
                </a:solidFill>
              </a:rPr>
              <a:t>-scale storage linked with HPC</a:t>
            </a:r>
          </a:p>
          <a:p>
            <a:r>
              <a:rPr lang="en-US" sz="2800" b="1" dirty="0" smtClean="0">
                <a:solidFill>
                  <a:srgbClr val="DDB100"/>
                </a:solidFill>
              </a:rPr>
              <a:t>Computational vision of brain structure</a:t>
            </a:r>
          </a:p>
          <a:p>
            <a:r>
              <a:rPr lang="en-US" sz="2800" b="1" dirty="0" smtClean="0">
                <a:solidFill>
                  <a:srgbClr val="DDB100"/>
                </a:solidFill>
              </a:rPr>
              <a:t>Spatial queries (clusters, volumes, distributions) </a:t>
            </a:r>
          </a:p>
        </p:txBody>
      </p:sp>
      <p:pic>
        <p:nvPicPr>
          <p:cNvPr id="1026" name="Picture 2" descr="http://static.wixstatic.com/media/726977_8e0fd4c6c839f65aed091b92cc2eecf1.png_srz_261_241_75_22_0.50_1.20_0.00_png_srz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32" y="1066800"/>
            <a:ext cx="3354019" cy="309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295400"/>
            <a:ext cx="3716810" cy="2483014"/>
          </a:xfrm>
          <a:prstGeom prst="rect">
            <a:avLst/>
          </a:prstGeom>
        </p:spPr>
      </p:pic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37228"/>
            <a:ext cx="8915400" cy="829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30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Data-intensive computing model for sharing</a:t>
            </a:r>
          </a:p>
          <a:p>
            <a:pPr lvl="1"/>
            <a:r>
              <a:rPr lang="en-US" sz="2400" dirty="0" smtClean="0"/>
              <a:t>Share analysis tools as well as data</a:t>
            </a:r>
          </a:p>
          <a:p>
            <a:pPr lvl="1"/>
            <a:r>
              <a:rPr lang="en-US" sz="2400" dirty="0" smtClean="0"/>
              <a:t>“Bring the computation to the data”</a:t>
            </a:r>
          </a:p>
          <a:p>
            <a:r>
              <a:rPr lang="en-US" sz="2800" dirty="0" smtClean="0"/>
              <a:t>Goals:</a:t>
            </a:r>
          </a:p>
          <a:p>
            <a:pPr lvl="1"/>
            <a:r>
              <a:rPr lang="en-US" sz="2400" dirty="0" smtClean="0"/>
              <a:t>Reproducibility of results</a:t>
            </a:r>
          </a:p>
          <a:p>
            <a:pPr lvl="1"/>
            <a:r>
              <a:rPr lang="en-US" sz="2400" dirty="0" smtClean="0"/>
              <a:t>Variation/enhancement of previous</a:t>
            </a:r>
          </a:p>
          <a:p>
            <a:pPr lvl="1"/>
            <a:r>
              <a:rPr lang="en-US" sz="2400" dirty="0" smtClean="0"/>
              <a:t>Data mining, feature extraction </a:t>
            </a:r>
          </a:p>
          <a:p>
            <a:pPr lvl="1"/>
            <a:r>
              <a:rPr lang="en-US" sz="2400" dirty="0" smtClean="0"/>
              <a:t>Interactive data exploration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28600"/>
            <a:ext cx="2730500" cy="9398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228600"/>
            <a:ext cx="6769100" cy="1067153"/>
          </a:xfrm>
          <a:prstGeom prst="rect">
            <a:avLst/>
          </a:prstGeom>
        </p:spPr>
      </p:pic>
      <p:pic>
        <p:nvPicPr>
          <p:cNvPr id="7" name="Picture 4" descr="http://research.microsoft.com/en-us/collaboration/fourthparadigm/fpcover-full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1343" y="3200400"/>
            <a:ext cx="2532657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http://research.microsoft.com/en-us/um/people/gray/jimgray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4809333"/>
            <a:ext cx="1223085" cy="2048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044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609600" y="2286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 dirty="0" smtClean="0">
                <a:solidFill>
                  <a:schemeClr val="tx2"/>
                </a:solidFill>
              </a:rPr>
              <a:t>OCP </a:t>
            </a:r>
            <a:r>
              <a:rPr lang="en-US" b="1" smtClean="0">
                <a:solidFill>
                  <a:schemeClr val="tx2"/>
                </a:solidFill>
              </a:rPr>
              <a:t>Data Cluster </a:t>
            </a:r>
            <a:r>
              <a:rPr lang="en-US" b="1" dirty="0" smtClean="0">
                <a:solidFill>
                  <a:schemeClr val="tx2"/>
                </a:solidFill>
              </a:rPr>
              <a:t>Services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2954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Cutout</a:t>
            </a:r>
            <a:r>
              <a:rPr lang="en-US" sz="2400" dirty="0" smtClean="0"/>
              <a:t>: extract dense spatial data restricted by dimensions and region</a:t>
            </a:r>
          </a:p>
          <a:p>
            <a:pPr lvl="1"/>
            <a:r>
              <a:rPr lang="en-US" sz="2000" dirty="0" err="1" smtClean="0"/>
              <a:t>Mulitple</a:t>
            </a:r>
            <a:r>
              <a:rPr lang="en-US" sz="2000" dirty="0" smtClean="0"/>
              <a:t> spatially registered</a:t>
            </a:r>
            <a:r>
              <a:rPr lang="en-US" sz="2000" dirty="0"/>
              <a:t> </a:t>
            </a:r>
            <a:r>
              <a:rPr lang="en-US" sz="2000" dirty="0" smtClean="0"/>
              <a:t>image and annotation projects</a:t>
            </a:r>
          </a:p>
          <a:p>
            <a:r>
              <a:rPr lang="en-US" sz="2400" b="1" dirty="0" smtClean="0"/>
              <a:t>Annotate</a:t>
            </a:r>
            <a:r>
              <a:rPr lang="en-US" sz="2400" dirty="0" smtClean="0"/>
              <a:t>: Upload the spatial extent of a neuroscience object</a:t>
            </a:r>
          </a:p>
          <a:p>
            <a:r>
              <a:rPr lang="en-US" sz="2400" b="1" dirty="0" smtClean="0"/>
              <a:t>Object database</a:t>
            </a:r>
            <a:r>
              <a:rPr lang="en-US" sz="2400" dirty="0" smtClean="0"/>
              <a:t>: Read/write metadata linked to annotations, e.g. query by synapse type.</a:t>
            </a:r>
          </a:p>
          <a:p>
            <a:pPr lvl="1"/>
            <a:r>
              <a:rPr lang="en-US" sz="2000" dirty="0" smtClean="0"/>
              <a:t>Spatial queries (clustering, volume, distributions)</a:t>
            </a:r>
          </a:p>
          <a:p>
            <a:r>
              <a:rPr lang="en-US" sz="2400" dirty="0" smtClean="0"/>
              <a:t>Building blocks for visualization, downloads, and statistical analysis</a:t>
            </a:r>
          </a:p>
          <a:p>
            <a:pPr lvl="1"/>
            <a:r>
              <a:rPr lang="en-US" sz="2000" dirty="0" smtClean="0"/>
              <a:t>We do all our science in the open-science framework, i.e. anyone else has the tools to do the same</a:t>
            </a:r>
          </a:p>
          <a:p>
            <a:pPr lvl="1"/>
            <a:endParaRPr lang="en-US" sz="2000" dirty="0"/>
          </a:p>
          <a:p>
            <a:r>
              <a:rPr lang="en-US" sz="2600" dirty="0" smtClean="0"/>
              <a:t>Data sharing is a read/write thing</a:t>
            </a:r>
          </a:p>
          <a:p>
            <a:pPr lvl="1"/>
            <a:r>
              <a:rPr lang="en-US" sz="2200" dirty="0" smtClean="0"/>
              <a:t>Not just downloads, links, visualizations</a:t>
            </a:r>
          </a:p>
          <a:p>
            <a:pPr lvl="1"/>
            <a:r>
              <a:rPr lang="en-US" sz="2200" dirty="0" smtClean="0"/>
              <a:t>Storage of derived data products, </a:t>
            </a:r>
            <a:r>
              <a:rPr lang="en-US" sz="2200" i="1" dirty="0" smtClean="0"/>
              <a:t>personal data spaces</a:t>
            </a:r>
            <a:endParaRPr lang="en-US" sz="2200" dirty="0" smtClean="0"/>
          </a:p>
          <a:p>
            <a:pPr lvl="1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30340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525" y="91322"/>
            <a:ext cx="8577140" cy="114300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Spatial Data and Usage Patterns</a:t>
            </a:r>
            <a:endParaRPr lang="en-US" sz="40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208001"/>
            <a:ext cx="8229600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Small regions of interest in massive data sets</a:t>
            </a:r>
          </a:p>
          <a:p>
            <a:r>
              <a:rPr lang="en-US" sz="2800" dirty="0" smtClean="0"/>
              <a:t>Dynamic materializations of 2-d tiles</a:t>
            </a:r>
          </a:p>
          <a:p>
            <a:pPr lvl="1"/>
            <a:r>
              <a:rPr lang="en-US" sz="2400" dirty="0" smtClean="0"/>
              <a:t>From 3-d or 4-d databases</a:t>
            </a:r>
          </a:p>
          <a:p>
            <a:pPr lvl="1"/>
            <a:r>
              <a:rPr lang="en-US" sz="2400" dirty="0" smtClean="0"/>
              <a:t>Any (axis orthogonal) cutting plane</a:t>
            </a:r>
          </a:p>
        </p:txBody>
      </p:sp>
      <p:pic>
        <p:nvPicPr>
          <p:cNvPr id="7" name="Picture 2" descr="C:\Users\randa_000\Downloads\reshie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851" y="3634904"/>
            <a:ext cx="3976502" cy="2603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stack.pdf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686" y="3262446"/>
            <a:ext cx="3108012" cy="3955161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4724214" y="4573005"/>
            <a:ext cx="1157117" cy="462633"/>
          </a:xfrm>
          <a:prstGeom prst="righ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61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16511" y="5233145"/>
            <a:ext cx="808215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smtClean="0">
                <a:latin typeface="Franklin Gothic Book"/>
                <a:cs typeface="Franklin Gothic Book"/>
              </a:rPr>
              <a:t>Must push data to network edge AND must dynamically manage data contents (Caching)!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1525" y="91322"/>
            <a:ext cx="8577140" cy="114300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Spatial Data and Usage Patterns</a:t>
            </a:r>
            <a:endParaRPr lang="en-US" sz="4000" b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55625"/>
            <a:ext cx="8229600" cy="4525963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Exponentially many combinations of channels from the same data set (flattened for performance)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079" y="2199796"/>
            <a:ext cx="6937778" cy="281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02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Eat your own </a:t>
            </a:r>
            <a:r>
              <a:rPr lang="en-US" sz="2400" dirty="0" err="1" smtClean="0"/>
              <a:t>dogfood</a:t>
            </a:r>
            <a:endParaRPr lang="en-US" sz="2400" dirty="0" smtClean="0"/>
          </a:p>
          <a:p>
            <a:pPr lvl="1"/>
            <a:r>
              <a:rPr lang="en-US" sz="2000" dirty="0" smtClean="0"/>
              <a:t>Use previous results to as </a:t>
            </a:r>
            <a:r>
              <a:rPr lang="en-US" sz="2000" dirty="0" err="1" smtClean="0"/>
              <a:t>bulding</a:t>
            </a:r>
            <a:r>
              <a:rPr lang="en-US" sz="2000" dirty="0" smtClean="0"/>
              <a:t> blocks for new results</a:t>
            </a:r>
          </a:p>
          <a:p>
            <a:pPr lvl="1"/>
            <a:r>
              <a:rPr lang="en-US" sz="2000" dirty="0" smtClean="0"/>
              <a:t>(image) Validating deep-belief network membrane detection against data and manual </a:t>
            </a:r>
            <a:r>
              <a:rPr lang="en-US" sz="2000" dirty="0" err="1" smtClean="0"/>
              <a:t>annoations</a:t>
            </a:r>
            <a:r>
              <a:rPr lang="en-US" sz="2000" dirty="0" smtClean="0"/>
              <a:t> from the </a:t>
            </a:r>
            <a:r>
              <a:rPr lang="en-US" sz="2000" dirty="0" err="1" smtClean="0"/>
              <a:t>Lichtman</a:t>
            </a:r>
            <a:r>
              <a:rPr lang="en-US" sz="2000" dirty="0" smtClean="0"/>
              <a:t> lab</a:t>
            </a:r>
          </a:p>
          <a:p>
            <a:r>
              <a:rPr lang="en-US" sz="2400" dirty="0" smtClean="0"/>
              <a:t>Use OCP to integrate disparate tools chains</a:t>
            </a:r>
          </a:p>
          <a:p>
            <a:pPr lvl="1"/>
            <a:r>
              <a:rPr lang="en-US" sz="2000" dirty="0" smtClean="0"/>
              <a:t>E.g., </a:t>
            </a:r>
            <a:r>
              <a:rPr lang="en-US" sz="2000" dirty="0" err="1" smtClean="0"/>
              <a:t>ilastic</a:t>
            </a:r>
            <a:r>
              <a:rPr lang="en-US" sz="2000" dirty="0" smtClean="0"/>
              <a:t> and </a:t>
            </a:r>
            <a:r>
              <a:rPr lang="en-US" sz="2000" dirty="0" err="1" smtClean="0"/>
              <a:t>Rhoanna</a:t>
            </a:r>
            <a:endParaRPr lang="en-US" sz="2000" dirty="0" smtClean="0"/>
          </a:p>
          <a:p>
            <a:r>
              <a:rPr lang="en-US" sz="2400" dirty="0" smtClean="0"/>
              <a:t>All data and all analysis tasks by any user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28600"/>
            <a:ext cx="2730500" cy="9398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4200" y="228600"/>
            <a:ext cx="6769100" cy="1067153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4607189"/>
            <a:ext cx="9144000" cy="194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21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4134173" y="1113941"/>
            <a:ext cx="8648054" cy="12011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b="1" dirty="0" smtClean="0">
                <a:solidFill>
                  <a:schemeClr val="tx2"/>
                </a:solidFill>
              </a:rPr>
              <a:t>Beyond OCP</a:t>
            </a:r>
            <a:endParaRPr lang="en-US" sz="3200" b="1" dirty="0">
              <a:solidFill>
                <a:schemeClr val="tx2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752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 smtClean="0"/>
              <a:t>More data types:</a:t>
            </a:r>
          </a:p>
          <a:p>
            <a:pPr lvl="1"/>
            <a:r>
              <a:rPr lang="en-US" sz="2000" b="1" dirty="0" err="1" smtClean="0"/>
              <a:t>OpenSynaptome</a:t>
            </a:r>
            <a:r>
              <a:rPr lang="en-US" sz="2000" b="1" dirty="0" smtClean="0"/>
              <a:t>: multi-channel, co-registered</a:t>
            </a:r>
          </a:p>
          <a:p>
            <a:pPr lvl="1"/>
            <a:r>
              <a:rPr lang="en-US" sz="2000" b="1" dirty="0" err="1" smtClean="0"/>
              <a:t>Optophysiology</a:t>
            </a:r>
            <a:r>
              <a:rPr lang="en-US" sz="2000" b="1" dirty="0" smtClean="0"/>
              <a:t>: time-series + 2d or 3d</a:t>
            </a:r>
          </a:p>
          <a:p>
            <a:pPr lvl="1"/>
            <a:r>
              <a:rPr lang="en-US" sz="2000" b="1" dirty="0" smtClean="0"/>
              <a:t>Histology</a:t>
            </a:r>
          </a:p>
          <a:p>
            <a:r>
              <a:rPr lang="en-US" sz="2400" b="1" dirty="0" smtClean="0"/>
              <a:t>Enriched data products</a:t>
            </a:r>
          </a:p>
          <a:p>
            <a:pPr lvl="1"/>
            <a:r>
              <a:rPr lang="en-US" sz="2000" b="1" dirty="0" smtClean="0"/>
              <a:t>Graphs</a:t>
            </a:r>
          </a:p>
          <a:p>
            <a:pPr lvl="1"/>
            <a:r>
              <a:rPr lang="en-US" sz="2000" b="1" dirty="0" err="1" smtClean="0"/>
              <a:t>Tractography</a:t>
            </a:r>
            <a:endParaRPr lang="en-US" sz="2000" b="1" dirty="0" smtClean="0"/>
          </a:p>
          <a:p>
            <a:pPr lvl="1"/>
            <a:r>
              <a:rPr lang="en-US" sz="2000" b="1" dirty="0" smtClean="0"/>
              <a:t>Skeletons</a:t>
            </a:r>
          </a:p>
          <a:p>
            <a:r>
              <a:rPr lang="en-US" sz="2400" b="1" dirty="0" smtClean="0"/>
              <a:t>Minus open:</a:t>
            </a:r>
          </a:p>
          <a:p>
            <a:pPr lvl="1"/>
            <a:r>
              <a:rPr lang="en-US" sz="2000" b="1" dirty="0" smtClean="0"/>
              <a:t>Reduce obstacles to participation</a:t>
            </a:r>
          </a:p>
          <a:p>
            <a:r>
              <a:rPr lang="en-US" sz="2400" b="1" dirty="0" smtClean="0"/>
              <a:t>Visualization platform: </a:t>
            </a:r>
            <a:r>
              <a:rPr lang="en-US" sz="2400" b="1" dirty="0" err="1" smtClean="0"/>
              <a:t>NeuroDataVis</a:t>
            </a:r>
            <a:endParaRPr lang="en-US" sz="2400" b="1" dirty="0" smtClean="0"/>
          </a:p>
          <a:p>
            <a:r>
              <a:rPr lang="en-US" sz="2400" b="1" dirty="0" smtClean="0"/>
              <a:t>Cloud data support</a:t>
            </a:r>
          </a:p>
          <a:p>
            <a:pPr lvl="1"/>
            <a:endParaRPr lang="en-US" sz="16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00" y="0"/>
            <a:ext cx="9591411" cy="123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53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9307</TotalTime>
  <Words>662</Words>
  <Application>Microsoft Office PowerPoint</Application>
  <PresentationFormat>On-screen Show (4:3)</PresentationFormat>
  <Paragraphs>95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Franklin Gothic Book</vt:lpstr>
      <vt:lpstr>Office Theme</vt:lpstr>
      <vt:lpstr>DARPA SIMPLEX Report Spatial Data: Management, Analysis, and Visualization</vt:lpstr>
      <vt:lpstr>PowerPoint Presentation</vt:lpstr>
      <vt:lpstr>PowerPoint Presentation</vt:lpstr>
      <vt:lpstr>PowerPoint Presentation</vt:lpstr>
      <vt:lpstr>PowerPoint Presentation</vt:lpstr>
      <vt:lpstr>Spatial Data and Usage Patterns</vt:lpstr>
      <vt:lpstr>Spatial Data and Usage Patterns</vt:lpstr>
      <vt:lpstr>PowerPoint Presentation</vt:lpstr>
      <vt:lpstr>PowerPoint Presentation</vt:lpstr>
      <vt:lpstr>`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randal@cs.jhu.edu</dc:creator>
  <cp:lastModifiedBy>Randal Burns</cp:lastModifiedBy>
  <cp:revision>120</cp:revision>
  <dcterms:created xsi:type="dcterms:W3CDTF">2013-03-29T14:37:27Z</dcterms:created>
  <dcterms:modified xsi:type="dcterms:W3CDTF">2016-02-24T14:28:38Z</dcterms:modified>
</cp:coreProperties>
</file>